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81" r:id="rId4"/>
    <p:sldId id="435" r:id="rId5"/>
    <p:sldId id="428" r:id="rId6"/>
    <p:sldId id="374" r:id="rId7"/>
    <p:sldId id="415" r:id="rId8"/>
    <p:sldId id="337" r:id="rId9"/>
    <p:sldId id="433" r:id="rId10"/>
    <p:sldId id="369" r:id="rId11"/>
    <p:sldId id="370" r:id="rId12"/>
    <p:sldId id="397" r:id="rId13"/>
    <p:sldId id="382" r:id="rId14"/>
    <p:sldId id="357" r:id="rId15"/>
    <p:sldId id="414" r:id="rId16"/>
    <p:sldId id="383" r:id="rId17"/>
    <p:sldId id="432" r:id="rId18"/>
    <p:sldId id="384" r:id="rId19"/>
    <p:sldId id="351" r:id="rId20"/>
    <p:sldId id="385" r:id="rId21"/>
    <p:sldId id="420" r:id="rId22"/>
    <p:sldId id="434" r:id="rId23"/>
    <p:sldId id="431" r:id="rId24"/>
    <p:sldId id="346" r:id="rId2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4707"/>
  </p:normalViewPr>
  <p:slideViewPr>
    <p:cSldViewPr>
      <p:cViewPr varScale="1">
        <p:scale>
          <a:sx n="80" d="100"/>
          <a:sy n="80" d="100"/>
        </p:scale>
        <p:origin x="16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70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70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9F029-103F-4F8A-B05C-E80C86394572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4750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7667"/>
            <a:ext cx="5683250" cy="36968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620"/>
            <a:ext cx="3078163" cy="470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7620"/>
            <a:ext cx="3078163" cy="470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86BC3-DC6C-4268-ABBA-1D689016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02C8FD-9792-490D-92F5-714300BC9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7B5D34-1AF3-426E-B770-E9AD5F3EA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919553-3F64-4121-9104-E79E70121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8E16-4667-456C-883C-27AE628A7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45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092CE2-E18F-47BE-B924-31037DFEC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3337AE-E20E-4430-983E-F8B0BA765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B311F-71D9-4CA3-919A-A5184B230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BAC6-EF3C-472B-8090-1FBCEEAE2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0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7C8C97-B9AD-4561-BD2A-69940EE61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DC63D4-6BCF-4C4D-B43A-C350ABD82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9555FD-F5D9-43AE-840C-FB9D0B691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5A2E-8FAB-4F01-A932-71039FE7E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9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C77E0A-1A51-4B8E-850B-1635529B6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764B64-72B1-4A27-937E-5F7B726E2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94FA5A-3129-46A4-84A5-85EB20210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B37F6-78E6-4234-9632-C2CA17234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4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7D3663-31F1-4C5E-BD01-7D92D5F85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09BEC3-8E8F-40BD-8A4E-BD7427754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88AEDB-3502-4F52-ACD0-1266EF2D8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8E09-774F-4CCB-A473-3D0B3CED2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7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D96AC8-CB1A-42CC-BD09-363C350E1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D0E9B-325F-4627-A932-9D9497738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FD8DF1-CF79-451B-8B2E-E7989BA2B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F0D9-3320-48DD-BA09-115B678BD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58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2095BB-79EE-4331-BE71-CFA0C258A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92F6C-261A-4381-8775-A8DDBD6F99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005E69-8592-4A08-AF2C-003854DDD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77CD-1944-4EEE-9BF5-560B7E0C1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38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FBF247-47DA-4B61-880F-E532306BE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C3ED33-B37F-4B76-B683-57164B67A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B576FF-1C9A-42BE-BC1E-320E90CDB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E181-A2E0-4563-B1CD-A711D3473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190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B41A5-C90A-49D6-92B6-C82A39049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B0AB81-3520-4CB7-882B-C8B696D88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0310DC-1192-425C-9BC5-8F579AE06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678A-AF16-4387-BBA4-77DBB2BE3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3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A3FCA1-A51A-484A-83C3-9A9A4010F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91B2BC-39FD-4B5B-A3A9-BB0410700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2A193A-4207-4520-86E2-20BA6D348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BCDE-01AF-4098-9791-A26A30525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39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14C381-AB75-4354-B10A-E099801CE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7A4F59-229D-48E9-AA88-2D0A6BD9E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E7CC0-B3FB-4E33-8AD1-D4F629A0B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DF425-21DE-433C-9AA7-E31670402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31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90F39-1532-4DAA-9D8D-F5951F0A8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76289D-F1DF-4E30-B31E-1A96A1753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5611DF-F12A-4755-BAE1-DC1D85336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5FCC2-875D-4C01-95EE-4B80CB09A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97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4ABABF-1DCC-420C-BF68-4FEA85DAA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C9E8C-1A3D-42FB-9A76-50D01BEAE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4D9FD0-67B1-42F3-B1A8-226362D86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12960-46CD-423A-AF53-DB2DBC6D3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019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C609D7-50D4-449A-B231-57DA518A1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57B5A0-DB9A-48CD-988A-B6659AE73C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1AE1BE-AE35-42B7-8CD8-C29B0472D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FD79-67FB-4D1F-B358-9E17F9A9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212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4A9777-8A69-4CA9-8908-398852578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8B907-6730-4B4D-8D1F-72E90AA2C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93932F-30AE-4EFA-A725-167218C31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94ABD-82AE-4878-9A25-B8142B654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797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FD565D-35C3-4B39-B38D-0C799088D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9B61D8-5D72-439C-9E80-2F3EAD8AA1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5A11F3-6841-440F-B555-D33E49AA7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7F1E4-2BDB-454A-B45B-93B3F78C8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759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AD67A-BC46-4A4E-97A8-32705D3C6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BCCC11-0F0D-4332-B3A8-6B67AD8C2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1EF050-6FFE-4EAA-A1F4-DA843D6F9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832DE-EFB8-4197-9947-01D1291058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32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78D4C-F1EF-4556-A25F-186055C81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A5BF67-297B-4833-8652-C6DA0E87C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7A18DA-0AE2-4230-8963-D741A62482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51F55-8E31-4D1F-8461-FDF2CAC3F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36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11B45B-E85F-4B5C-B57A-3419CE076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7A234-A6D4-4AEC-8D7A-64A42C527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EDC530-7502-46DF-9E82-108C8E22E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F266-9E0C-4CE0-9F33-5FC31ABCB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828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6C6420-31B2-4087-9F2F-3B69835A06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CC922D-0FAB-4270-A714-8E02A62A7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E40023-A059-47EE-A2B7-7336C6979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7609-1A6B-4BA2-A885-91439DC03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571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764DED-B2CA-4FF0-A15F-96FEC170D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B3094F-0B28-415D-915A-F9D1C1294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5AC96D-C587-464C-8D73-3A4DAF5E5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4F98-82A4-4058-B3AD-1A3441E44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26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C449B7-5350-4BA0-9B9E-1E1512F9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9716A9-7FC5-4630-8F91-71470DE23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AFA6-D32C-440F-BDB2-1ABC62C81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9A7C3-7CDB-4A88-8F2E-4A8B4ABA3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5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7C2E30-6760-44D0-8384-82AE47243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31F2AA-2A2E-409B-A12F-FEF086E52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9AC678-05DE-4F0A-82FE-5AA81CB64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3F434-2D0F-4370-89B6-DB3E75164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681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511A4-1BCB-444A-AD60-B0FF773D8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4433A-2B25-452C-9EAD-761FAE916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D40BF-3053-41F3-A8F2-075E1347F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D60AF-D6D7-4F34-8B77-DB4E18A8C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018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21018E-2468-4DAC-88D7-F715AF997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4A65B3-3799-4600-89F9-E31DBD300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AE374-36E1-4CB7-AD30-7344FBAEC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C222-03AD-42F1-A916-E70F38FB2A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457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2DAF20-7159-4172-BB57-6B30633A2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80489F-12AB-433D-B661-737D3526A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5A3EBF-72B9-4266-B2C0-BBED05E59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EAA7-387D-4596-8E92-6CEB93F66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45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C825A8-D305-464D-BA63-C90BEAB12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9F9DD2-CECB-4D1C-9A95-69893C721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D60AF-B0CB-4A2A-A5DC-BE19A6B6B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1EF23-840F-4530-96E9-14EC57426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4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DF4F0A-2453-45CF-908E-FC7C87B4C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EB1FE-DB43-475E-9BC3-9722516012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3479E-FB6F-4E27-9AC6-7D5527CC3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76D5-2AF9-4B31-9A77-FE5586629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13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8FBAE8-1E35-4C1F-9C74-E4E4008F02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42B33B-05E7-45A6-8821-B687CD6E6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1C2E1C-1CF6-4607-8293-C171521BC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796F-0F81-40D4-ADF8-B89DBA048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04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06B5D8-B09F-4355-BCCF-77EFAC9B6D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0374C-71FC-4FB5-8A27-F94CE1C15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DC9E77-B109-48F3-9690-F8A74D22F0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DDBD-ECDE-45ED-8AA4-6E5A27527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0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E22404-DA16-4D1E-A955-DFA00E41A4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365474-F122-4E60-A7A8-5D8CDE728F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6DE4E5-DE9D-4B22-BD7B-36AC374E9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3D979-3346-458A-988B-D82E13464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64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BC4BB-4148-4188-9A2D-3A64191BE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9CD99-E35F-4700-9CC3-D2B615D4A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2C83B-EBEE-4326-BADB-2CD6271CE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578F-85C2-4F2E-8FF9-3F98CB671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24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932834-B799-4C7D-80CC-2E2ECB4FD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C2B2D7-248C-4C2C-B23A-6B9C73669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0D49E-2767-4127-B14C-8C736C153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C5CB5-D951-42E1-A8AF-4027E46E9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6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289BF4-05A4-4E49-8D1F-929CDDDB3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51708A-888A-42B3-9A3B-475B49082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87A612-0AED-445D-A1F2-0FA34E6684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1E785F-96FA-41B2-BE1B-88A5A8ADEF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DE2BC3-70D3-40A4-B8F1-AC30C43145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576996-41A6-42D7-A271-725651058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D54900F-E218-41E2-BA40-C755F08A4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4D403AF-3475-4C1B-BB7D-65D305AF9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D8E14C-B25E-4C85-B21B-1B7603FE8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EC1D81-9817-4C27-AE13-81D5BE48F1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FCB30D-B3E6-425D-B6DB-F896405BF2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FA7CAB-89E0-4BC6-88CA-D53C93F20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576365A-72D3-41ED-8DEF-679E2E611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D2FCE7-8505-4525-AEEA-7831AEF4E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1167E0-ECAB-49A9-AF7C-58EA4D846A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1AEED8-6EF5-4CE2-88A3-C08783A54B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B42847-B660-4658-AC56-065ADBB4E0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86979E-09EF-4A61-A1D7-0E72B78A0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527A2B3-BEA7-48F8-8B5B-7A8C2BF0F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br>
              <a:rPr lang="en-US" altLang="en-US" sz="4000" dirty="0"/>
            </a:br>
            <a:r>
              <a:rPr lang="en-US" sz="2800" dirty="0"/>
              <a:t>Some Uncommon Sense About the National Debt</a:t>
            </a:r>
            <a:br>
              <a:rPr lang="en-US" sz="3400" dirty="0"/>
            </a:br>
            <a:endParaRPr lang="en-US" altLang="en-US" sz="34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BDB9F2-F307-4317-B27B-8A902C5AA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Robert Coen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Emeritus Professor of Economics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Chicago Area Mensa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May 30,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FAB161-2F43-4862-ABEF-C22FCD159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General Government Gross Debt, 2018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2400" dirty="0"/>
              <a:t>Percent of GDP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35A63A1-2E9C-40C2-B3F8-791EABCF0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Like nations			Some others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Japan	235			Greece	185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FF0000"/>
                </a:solidFill>
              </a:rPr>
              <a:t>US		104</a:t>
            </a:r>
            <a:r>
              <a:rPr lang="en-US" altLang="en-US" sz="2400" dirty="0"/>
              <a:t>			Italy		132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France	  98			Portugal	120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UK		  87		    	Belgium	102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Germany	  62		    	Spain		  97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400" dirty="0"/>
              <a:t>Sweden	  38</a:t>
            </a:r>
            <a:r>
              <a:rPr lang="en-US" altLang="en-US" sz="2400" dirty="0">
                <a:solidFill>
                  <a:srgbClr val="FF0000"/>
                </a:solidFill>
              </a:rPr>
              <a:t>    			</a:t>
            </a:r>
            <a:r>
              <a:rPr lang="en-US" altLang="en-US" sz="2400" dirty="0"/>
              <a:t>Canada	  90</a:t>
            </a:r>
            <a:r>
              <a:rPr lang="en-US" altLang="en-US" sz="2400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200" dirty="0"/>
              <a:t>Source:  IMF, World Economic Outlook Database, Oct. 2019.  Japanese data for 2017.</a:t>
            </a:r>
          </a:p>
        </p:txBody>
      </p:sp>
    </p:spTree>
    <p:extLst>
      <p:ext uri="{BB962C8B-B14F-4D97-AF65-F5344CB8AC3E}">
        <p14:creationId xmlns:p14="http://schemas.microsoft.com/office/powerpoint/2010/main" val="122240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0F9F23C-E30A-4EAE-8FBB-BCDC84EA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US</a:t>
            </a:r>
            <a:r>
              <a:rPr lang="en-US" altLang="en-US" sz="3200"/>
              <a:t> National Debt Is Not Like Others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F68BB6C-9ED5-4895-8A25-0376A281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7315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● US gross debt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Foreign-held debt is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9B8D133-244D-4A2B-84EE-CDF547FA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How Big Is the National Debt?</a:t>
            </a:r>
            <a:br>
              <a:rPr lang="en-US" altLang="en-US" sz="3600" dirty="0"/>
            </a:br>
            <a:r>
              <a:rPr lang="en-US" altLang="en-US" sz="1100" dirty="0"/>
              <a:t>   </a:t>
            </a:r>
            <a:br>
              <a:rPr lang="en-US" altLang="en-US" sz="3600" dirty="0"/>
            </a:br>
            <a:r>
              <a:rPr lang="en-US" altLang="en-US" sz="2800" dirty="0"/>
              <a:t>$trillion, Dec. 2019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A0EEB07-D11E-44B0-8AE0-D8126B06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0362"/>
            <a:ext cx="8305800" cy="4953000"/>
          </a:xfrm>
        </p:spPr>
        <p:txBody>
          <a:bodyPr/>
          <a:lstStyle/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endParaRPr lang="en-US" altLang="en-US" dirty="0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dirty="0"/>
              <a:t>Gross federal debt 		23.2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dirty="0"/>
              <a:t> - what government owes to itself	-6.0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endParaRPr lang="en-US" altLang="en-US" dirty="0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dirty="0"/>
              <a:t>Publicly-held debt 		17.2</a:t>
            </a:r>
            <a:endParaRPr lang="en-US" altLang="en-US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sz="1050" dirty="0"/>
              <a:t>     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dirty="0"/>
              <a:t> - what we owe to each other		-10.2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sz="1400" dirty="0"/>
              <a:t>   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dirty="0"/>
              <a:t>External debt (owed to foreigners)*	7.0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endParaRPr lang="en-US" altLang="en-US" sz="1200" dirty="0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  <a:defRPr/>
            </a:pPr>
            <a:r>
              <a:rPr lang="en-US" altLang="en-US" sz="1200" dirty="0"/>
              <a:t>*Estimate.  September 2019 was 6.8.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31452E-D7F6-4681-94D7-AC3124B3F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69" y="643467"/>
            <a:ext cx="769006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3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FD3B32A-8F27-477B-9880-E9656D5B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US</a:t>
            </a:r>
            <a:r>
              <a:rPr lang="en-US" altLang="en-US" sz="3200"/>
              <a:t> National Debt Is Not Like Others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1E0406E-E519-4288-BF65-AC40B051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7315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● US gross debt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Foreign-held debt is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US a good credit risk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Debt cost comparatively low</a:t>
            </a:r>
          </a:p>
          <a:p>
            <a:pPr marL="0" indent="0">
              <a:buFontTx/>
              <a:buNone/>
            </a:pPr>
            <a:r>
              <a:rPr lang="en-US" altLang="en-US" sz="2400"/>
              <a:t>	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6121DD-14DD-4E90-8B59-692816306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96" y="643467"/>
            <a:ext cx="762200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3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FC62894-D0C1-4C6D-B8A5-A80F2FA85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US</a:t>
            </a:r>
            <a:r>
              <a:rPr lang="en-US" altLang="en-US" sz="3200"/>
              <a:t> National Debt Is Not Like Others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50B1724-6EBB-4B48-A6E1-D499AB933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81088"/>
            <a:ext cx="73152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● US gross debt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Foreign-held debt is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US a good credit risk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Debt cost comparatively low</a:t>
            </a:r>
          </a:p>
          <a:p>
            <a:pPr marL="0" indent="0">
              <a:buFontTx/>
              <a:buNone/>
            </a:pPr>
            <a:r>
              <a:rPr lang="en-US" altLang="en-US" sz="2400"/>
              <a:t>	US taxes comparatively low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333B0FD-2ECF-408D-BC08-B50B8005A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Comparative Tax Burdens, 2018</a:t>
            </a:r>
            <a:br>
              <a:rPr lang="en-US" altLang="en-US" sz="3200" dirty="0"/>
            </a:br>
            <a:br>
              <a:rPr lang="en-US" altLang="en-US" sz="2000" dirty="0"/>
            </a:br>
            <a:r>
              <a:rPr lang="en-US" altLang="en-US" sz="2400" dirty="0"/>
              <a:t>Total Taxes as % of GDP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81F015-0820-406F-B6A1-B2684D13A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1828801"/>
            <a:ext cx="59436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		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France	    46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Sweden	    44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Germany	    38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UK		    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Japan		    31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US		    24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2FA0E6-480A-41CD-B4AB-768CBFF1731E}"/>
              </a:ext>
            </a:extLst>
          </p:cNvPr>
          <p:cNvSpPr txBox="1"/>
          <p:nvPr/>
        </p:nvSpPr>
        <p:spPr>
          <a:xfrm>
            <a:off x="3024884" y="5791200"/>
            <a:ext cx="2985113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200" dirty="0"/>
              <a:t>Source:  OECD, Japanese data for 2017.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88FF913-3403-4146-9DD2-4ED27163E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US</a:t>
            </a:r>
            <a:r>
              <a:rPr lang="en-US" altLang="en-US" sz="3200"/>
              <a:t> National Debt Is Not Like Others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6B4A8C1-93C6-4CD4-A282-05BBABFCD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7315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● US gross debt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Foreign-held debt is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● US a good credit risk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Debt cost comparatively low</a:t>
            </a:r>
          </a:p>
          <a:p>
            <a:pPr marL="0" indent="0">
              <a:buFontTx/>
              <a:buNone/>
            </a:pPr>
            <a:r>
              <a:rPr lang="en-US" altLang="en-US" sz="2400"/>
              <a:t>	US taxes comparatively low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r>
              <a:rPr lang="en-US" altLang="en-US" sz="2800"/>
              <a:t>● US is world financial anchor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Dollar widely used and trusted </a:t>
            </a:r>
          </a:p>
          <a:p>
            <a:pPr marL="0" indent="0">
              <a:buFontTx/>
              <a:buNone/>
            </a:pPr>
            <a:r>
              <a:rPr lang="en-US" altLang="en-US" sz="2400"/>
              <a:t>	US borrows in its own currency</a:t>
            </a:r>
          </a:p>
          <a:p>
            <a:pPr marL="0" indent="0">
              <a:buFontTx/>
              <a:buNone/>
            </a:pPr>
            <a:r>
              <a:rPr lang="en-US" altLang="en-US" sz="2400"/>
              <a:t>	US debt desired as safe investment </a:t>
            </a:r>
            <a:r>
              <a:rPr lang="en-US" altLang="en-US" sz="2800"/>
              <a:t>	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EB76A-74CA-4223-814B-6FE1DDDFB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96" y="643467"/>
            <a:ext cx="794280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7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5D05-8894-48D6-AD68-23640BB07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600" dirty="0"/>
              <a:t>Common Sense About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9B54-4F9A-46CC-B2E4-CD0B6B0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2514600"/>
            <a:ext cx="56388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Live within your means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Debt must be repaid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Debt is burden on future generations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90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AEE748-AF68-4342-8C16-A2DC41A47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955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5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5F600F2-6C15-4C94-A8D3-2C182114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What Is a “Fiscally Responsible” Budget Policy?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26FF6AA-7406-452F-8279-FD76489D5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altLang="en-US" sz="2400" dirty="0"/>
              <a:t>Allow automatic stabilizers to work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US" altLang="en-US" sz="2400" dirty="0"/>
              <a:t>Add discretionary measures as needed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altLang="en-US" sz="2400" dirty="0"/>
              <a:t>	Balance budget over business cycle?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US" altLang="en-US" sz="2400" dirty="0"/>
              <a:t>Long run:  Keep ratio of debt to GDP stable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US" altLang="en-US" sz="2400" dirty="0"/>
              <a:t>Meet responsibility as financial anchor</a:t>
            </a:r>
          </a:p>
        </p:txBody>
      </p:sp>
    </p:spTree>
    <p:extLst>
      <p:ext uri="{BB962C8B-B14F-4D97-AF65-F5344CB8AC3E}">
        <p14:creationId xmlns:p14="http://schemas.microsoft.com/office/powerpoint/2010/main" val="75898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>
            <a:extLst>
              <a:ext uri="{FF2B5EF4-FFF2-40B4-BE49-F238E27FC236}">
                <a16:creationId xmlns:a16="http://schemas.microsoft.com/office/drawing/2014/main" id="{8DDFB698-CD07-4408-A8D2-04FAD1BE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5D05-8894-48D6-AD68-23640BB0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Deficit and Debt: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9B54-4F9A-46CC-B2E4-CD0B6B0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524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Deficit = Outlays – Revenues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000" dirty="0"/>
              <a:t> 2019 Deficit = 2019 Outlays – 2019 Revenues</a:t>
            </a:r>
          </a:p>
          <a:p>
            <a:pPr marL="0" indent="0">
              <a:buNone/>
            </a:pPr>
            <a:r>
              <a:rPr lang="en-US" sz="2000" dirty="0"/>
              <a:t>     Deficit measures borrowing required in 2019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Debt = Accumulated Deficits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000" dirty="0"/>
              <a:t>2019 Debt (</a:t>
            </a:r>
            <a:r>
              <a:rPr lang="en-US" sz="2000" dirty="0" err="1"/>
              <a:t>eoy</a:t>
            </a:r>
            <a:r>
              <a:rPr lang="en-US" sz="2000" dirty="0"/>
              <a:t>) = 2018 Debt (</a:t>
            </a:r>
            <a:r>
              <a:rPr lang="en-US" sz="2000" dirty="0" err="1"/>
              <a:t>eoy</a:t>
            </a:r>
            <a:r>
              <a:rPr lang="en-US" sz="2000" dirty="0"/>
              <a:t>) + 2019 Deficit</a:t>
            </a:r>
          </a:p>
          <a:p>
            <a:pPr marL="0" indent="0">
              <a:buNone/>
            </a:pPr>
            <a:r>
              <a:rPr lang="en-US" sz="2000" dirty="0"/>
              <a:t>     Debt measures total amount owed at end of 2019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97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E03BBE3-9947-42A2-A7CC-E8041F5F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How Big Is the National Debt?</a:t>
            </a:r>
            <a:br>
              <a:rPr lang="en-US" altLang="en-US" sz="3600" dirty="0"/>
            </a:br>
            <a:r>
              <a:rPr lang="en-US" altLang="en-US" sz="1100" dirty="0"/>
              <a:t>   </a:t>
            </a:r>
            <a:br>
              <a:rPr lang="en-US" altLang="en-US" sz="3600" dirty="0"/>
            </a:br>
            <a:r>
              <a:rPr lang="en-US" altLang="en-US" sz="2800" dirty="0"/>
              <a:t>$trillion, Dec. 2019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3AB78F0-F10F-4BE7-9F5D-5D069664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endParaRPr lang="en-US" altLang="en-US" dirty="0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dirty="0"/>
              <a:t>Gross federal debt 		23.2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dirty="0"/>
              <a:t> - what government owes itself		-6.0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endParaRPr lang="en-US" altLang="en-US" dirty="0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dirty="0"/>
              <a:t>Publicly-held debt 		17.2</a:t>
            </a:r>
            <a:endParaRPr lang="en-US" altLang="en-US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sz="1200" dirty="0"/>
              <a:t> 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dirty="0"/>
              <a:t>GDP		21.7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sz="1200" dirty="0"/>
              <a:t>  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 dirty="0"/>
              <a:t>Publicly-held debt, % of GDP		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ED606-F606-4519-BEB6-25EC55701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10" y="643467"/>
            <a:ext cx="791677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541465A-4C9F-46EA-94D9-27D3B8F9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We didn’t “repay” WWII debt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3BA8326-2FCF-40D9-9C94-E3B02A073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25963"/>
          </a:xfrm>
        </p:spPr>
        <p:txBody>
          <a:bodyPr/>
          <a:lstStyle/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/>
              <a:t>			 1946	 1974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/>
              <a:t>Federal debt ($bil)	</a:t>
            </a:r>
            <a:r>
              <a:rPr lang="en-US" altLang="en-US">
                <a:solidFill>
                  <a:srgbClr val="FF0000"/>
                </a:solidFill>
              </a:rPr>
              <a:t>242	344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/>
              <a:t>GDP ($bil)	</a:t>
            </a:r>
            <a:r>
              <a:rPr lang="en-US" altLang="en-US">
                <a:solidFill>
                  <a:srgbClr val="00B050"/>
                </a:solidFill>
              </a:rPr>
              <a:t>228	1,549</a:t>
            </a:r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5603875" algn="r"/>
                <a:tab pos="7373938" algn="r"/>
              </a:tabLst>
            </a:pPr>
            <a:r>
              <a:rPr lang="en-US" altLang="en-US"/>
              <a:t>Ratio (%)	106	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D5070-C0E9-4C34-BEE7-2A5E4A9FF4A7}"/>
              </a:ext>
            </a:extLst>
          </p:cNvPr>
          <p:cNvSpPr txBox="1"/>
          <p:nvPr/>
        </p:nvSpPr>
        <p:spPr>
          <a:xfrm>
            <a:off x="6820122" y="618681"/>
            <a:ext cx="1960404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Life-Cycle of  Personal Saving and Debt</a:t>
            </a:r>
          </a:p>
        </p:txBody>
      </p:sp>
      <p:sp>
        <p:nvSpPr>
          <p:cNvPr id="3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015" y="484632"/>
            <a:ext cx="6096762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0EA8B-5A49-4FBC-A9EE-032FF5830B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1885"/>
          <a:stretch/>
        </p:blipFill>
        <p:spPr>
          <a:xfrm>
            <a:off x="1291400" y="1447360"/>
            <a:ext cx="4253992" cy="38073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7910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F53B9E6-5031-40F6-88B6-0A4030F4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National</a:t>
            </a:r>
            <a:r>
              <a:rPr lang="en-US" altLang="en-US" sz="3200"/>
              <a:t> Debt Is Not Like Personal Debt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8FF7AEB-EA8D-41D7-AAD5-0428D29AB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/>
              <a:t>● Nation is immortal</a:t>
            </a:r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Debt does not need to be repaid</a:t>
            </a:r>
          </a:p>
          <a:p>
            <a:pPr marL="0" indent="0">
              <a:buFontTx/>
              <a:buNone/>
            </a:pPr>
            <a:r>
              <a:rPr lang="en-US" altLang="en-US" dirty="0"/>
              <a:t>● </a:t>
            </a:r>
            <a:r>
              <a:rPr lang="en-US" altLang="en-US" sz="2800" dirty="0"/>
              <a:t>Income grows forever</a:t>
            </a:r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Debt capacity grows over time </a:t>
            </a:r>
          </a:p>
          <a:p>
            <a:pPr marL="0" indent="0">
              <a:buFontTx/>
              <a:buNone/>
            </a:pPr>
            <a:r>
              <a:rPr lang="en-US" altLang="en-US" dirty="0"/>
              <a:t>● </a:t>
            </a:r>
            <a:r>
              <a:rPr lang="en-US" altLang="en-US" sz="2800" dirty="0"/>
              <a:t>Internal debt is not a net debt of the nation</a:t>
            </a:r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We owe to one another</a:t>
            </a:r>
          </a:p>
          <a:p>
            <a:pPr marL="0" indent="0">
              <a:buFontTx/>
              <a:buNone/>
            </a:pPr>
            <a:r>
              <a:rPr lang="en-US" altLang="en-US" dirty="0"/>
              <a:t>● </a:t>
            </a:r>
            <a:r>
              <a:rPr lang="en-US" altLang="en-US" sz="2800" dirty="0"/>
              <a:t>National government can print money</a:t>
            </a:r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  <a:endParaRPr lang="en-US" altLang="en-US" sz="2400" dirty="0"/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3306325-BCAA-4122-A091-B6CDEE5D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/>
              <a:t>Why </a:t>
            </a:r>
            <a:r>
              <a:rPr lang="en-US" altLang="en-US" sz="3200" i="1" u="sng"/>
              <a:t>US</a:t>
            </a:r>
            <a:r>
              <a:rPr lang="en-US" altLang="en-US" sz="3200"/>
              <a:t> National Debt Is Not Like Others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2E94F8E-9882-46BA-9880-F8FCC2D3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7315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● US gross debt not excessive</a:t>
            </a:r>
          </a:p>
          <a:p>
            <a:pPr marL="0" indent="0">
              <a:buFontTx/>
              <a:buNone/>
            </a:pPr>
            <a:r>
              <a:rPr lang="en-US" altLang="en-US" sz="1400"/>
              <a:t>  </a:t>
            </a:r>
          </a:p>
          <a:p>
            <a:pPr marL="0" indent="0">
              <a:buFontTx/>
              <a:buNone/>
            </a:pPr>
            <a:r>
              <a:rPr lang="en-US" altLang="en-US" sz="2800"/>
              <a:t>	</a:t>
            </a:r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1400"/>
          </a:p>
          <a:p>
            <a:pPr marL="0" indent="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Macintosh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Default Design</vt:lpstr>
      <vt:lpstr>1_Default Design</vt:lpstr>
      <vt:lpstr>2_Default Design</vt:lpstr>
      <vt:lpstr> Some Uncommon Sense About the National Debt </vt:lpstr>
      <vt:lpstr>Common Sense About Debt</vt:lpstr>
      <vt:lpstr>Deficit and Debt: Definitions</vt:lpstr>
      <vt:lpstr>How Big Is the National Debt?     $trillion, Dec. 2019</vt:lpstr>
      <vt:lpstr>PowerPoint Presentation</vt:lpstr>
      <vt:lpstr>We didn’t “repay” WWII debt</vt:lpstr>
      <vt:lpstr>PowerPoint Presentation</vt:lpstr>
      <vt:lpstr>Why National Debt Is Not Like Personal Debt</vt:lpstr>
      <vt:lpstr>Why US National Debt Is Not Like Others</vt:lpstr>
      <vt:lpstr>General Government Gross Debt, 2018  Percent of GDP</vt:lpstr>
      <vt:lpstr>Why US National Debt Is Not Like Others</vt:lpstr>
      <vt:lpstr>How Big Is the National Debt?     $trillion, Dec. 2019</vt:lpstr>
      <vt:lpstr>PowerPoint Presentation</vt:lpstr>
      <vt:lpstr>Why US National Debt Is Not Like Others</vt:lpstr>
      <vt:lpstr>PowerPoint Presentation</vt:lpstr>
      <vt:lpstr>Why US National Debt Is Not Like Others</vt:lpstr>
      <vt:lpstr>Comparative Tax Burdens, 2018  Total Taxes as % of GDP</vt:lpstr>
      <vt:lpstr>Why US National Debt Is Not Like Others</vt:lpstr>
      <vt:lpstr>PowerPoint Presentation</vt:lpstr>
      <vt:lpstr>PowerPoint Presentation</vt:lpstr>
      <vt:lpstr>What Is a “Fiscally Responsible” Budget Policy?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Some Uncommon Sense About the National Debt </dc:title>
  <dc:creator>Robert Coen</dc:creator>
  <cp:lastModifiedBy>Robert Coen</cp:lastModifiedBy>
  <cp:revision>4</cp:revision>
  <dcterms:created xsi:type="dcterms:W3CDTF">2020-05-30T16:21:28Z</dcterms:created>
  <dcterms:modified xsi:type="dcterms:W3CDTF">2020-05-31T04:59:42Z</dcterms:modified>
</cp:coreProperties>
</file>